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 /><Relationship Id="rId2" Type="http://schemas.openxmlformats.org/package/2006/relationships/metadata/core-properties" Target="docProps/core.xml" /><Relationship Id="rId1" Type="http://schemas.openxmlformats.org/officeDocument/2006/relationships/officeDocument" Target="ppt/presentation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Roboto" panose="02000000000000000000" pitchFamily="2" charset="0"/>
      <p:regular r:id="rId13"/>
    </p:embeddedFont>
    <p:embeddedFont>
      <p:font typeface="Roboto Slab" pitchFamily="2" charset="0"/>
      <p:regular r:id="rId14"/>
    </p:embeddedFont>
  </p:embeddedFontLst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font" Target="fonts/font1.fntdata" /><Relationship Id="rId18" Type="http://schemas.openxmlformats.org/officeDocument/2006/relationships/tableStyles" Target="tableStyles.xml" /><Relationship Id="rId3" Type="http://schemas.openxmlformats.org/officeDocument/2006/relationships/slide" Target="slides/slide2.xml" /><Relationship Id="rId7" Type="http://schemas.openxmlformats.org/officeDocument/2006/relationships/slide" Target="slides/slide6.xml" /><Relationship Id="rId12" Type="http://schemas.openxmlformats.org/officeDocument/2006/relationships/notesMaster" Target="notesMasters/notesMaster1.xml" /><Relationship Id="rId17" Type="http://schemas.openxmlformats.org/officeDocument/2006/relationships/theme" Target="theme/theme1.xml" /><Relationship Id="rId2" Type="http://schemas.openxmlformats.org/officeDocument/2006/relationships/slide" Target="slides/slide1.xml" /><Relationship Id="rId16" Type="http://schemas.openxmlformats.org/officeDocument/2006/relationships/viewProps" Target="viewProps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slide" Target="slides/slide10.xml" /><Relationship Id="rId5" Type="http://schemas.openxmlformats.org/officeDocument/2006/relationships/slide" Target="slides/slide4.xml" /><Relationship Id="rId15" Type="http://schemas.openxmlformats.org/officeDocument/2006/relationships/presProps" Target="presProps.xml" /><Relationship Id="rId10" Type="http://schemas.openxmlformats.org/officeDocument/2006/relationships/slide" Target="slides/slide9.xml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font" Target="fonts/font2.fntdata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4660900" y="0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F62447-42C6-754D-8701-3FDC47F27EA6}" type="datetimeFigureOut">
              <a:rPr lang="pt-BR" smtClean="0"/>
              <a:t>29/01/2025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-273050" y="1828800"/>
            <a:ext cx="8775700" cy="493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13896975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4660900" y="13896975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6D8F9C-BAB7-EB4A-A68F-6DCDF28BB68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00974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 /><Relationship Id="rId1" Type="http://schemas.openxmlformats.org/officeDocument/2006/relationships/notesMaster" Target="../notesMasters/notesMaster1.xml" 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 /><Relationship Id="rId1" Type="http://schemas.openxmlformats.org/officeDocument/2006/relationships/notesMaster" Target="../notesMasters/notesMaster1.xml" 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 /><Relationship Id="rId1" Type="http://schemas.openxmlformats.org/officeDocument/2006/relationships/notesMaster" Target="../notesMasters/notesMaster1.xml" 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 /><Relationship Id="rId1" Type="http://schemas.openxmlformats.org/officeDocument/2006/relationships/notesMaster" Target="../notesMasters/notesMaster1.xml" 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 /><Relationship Id="rId1" Type="http://schemas.openxmlformats.org/officeDocument/2006/relationships/notesMaster" Target="../notesMasters/notesMaster1.xml" 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 /><Relationship Id="rId1" Type="http://schemas.openxmlformats.org/officeDocument/2006/relationships/notesMaster" Target="../notesMasters/notesMaster1.xml" 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 /><Relationship Id="rId1" Type="http://schemas.openxmlformats.org/officeDocument/2006/relationships/notesMaster" Target="../notesMasters/notesMaster1.xml" 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 /><Relationship Id="rId1" Type="http://schemas.openxmlformats.org/officeDocument/2006/relationships/notesMaster" Target="../notesMasters/notesMaster1.xml" 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 /><Relationship Id="rId1" Type="http://schemas.openxmlformats.org/officeDocument/2006/relationships/notesMaster" Target="../notesMasters/notesMaster1.xml" 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hyperlink" Target="https://gamma.app/?utm_source=made-with-gamma" TargetMode="External" /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hyperlink" Target="https://gamma.app/?utm_source=made-with-gamma" TargetMode="External" /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hyperlink" Target="https://gamma.app/?utm_source=made-with-gamma" TargetMode="External" /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hyperlink" Target="https://gamma.app/?utm_source=made-with-gamma" TargetMode="External" /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hyperlink" Target="https://gamma.app/?utm_source=made-with-gamma" TargetMode="External" /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hyperlink" Target="https://gamma.app/?utm_source=made-with-gamma" TargetMode="External" /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hyperlink" Target="https://gamma.app/?utm_source=made-with-gamma" TargetMode="External" /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hyperlink" Target="https://gamma.app/?utm_source=made-with-gamma" TargetMode="External" /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hyperlink" Target="https://gamma.app/?utm_source=made-with-gamma" TargetMode="External" /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hyperlink" Target="https://gamma.app/?utm_source=made-with-gamma" TargetMode="External" /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 /><Relationship Id="rId2" Type="http://schemas.openxmlformats.org/officeDocument/2006/relationships/notesSlide" Target="../notesSlides/notesSlide1.xml" /><Relationship Id="rId1" Type="http://schemas.openxmlformats.org/officeDocument/2006/relationships/slideLayout" Target="../slideLayouts/slideLayout2.xml" 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 /><Relationship Id="rId2" Type="http://schemas.openxmlformats.org/officeDocument/2006/relationships/notesSlide" Target="../notesSlides/notesSlide10.xml" /><Relationship Id="rId1" Type="http://schemas.openxmlformats.org/officeDocument/2006/relationships/slideLayout" Target="../slideLayouts/slideLayout11.xml" /><Relationship Id="rId5" Type="http://schemas.openxmlformats.org/officeDocument/2006/relationships/image" Target="../media/image15.png" /><Relationship Id="rId4" Type="http://schemas.openxmlformats.org/officeDocument/2006/relationships/image" Target="../media/image14.png" 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 /><Relationship Id="rId1" Type="http://schemas.openxmlformats.org/officeDocument/2006/relationships/slideLayout" Target="../slideLayouts/slideLayout3.xml" 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 /><Relationship Id="rId1" Type="http://schemas.openxmlformats.org/officeDocument/2006/relationships/slideLayout" Target="../slideLayouts/slideLayout4.xml" 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notesSlide" Target="../notesSlides/notesSlide4.xml" /><Relationship Id="rId1" Type="http://schemas.openxmlformats.org/officeDocument/2006/relationships/slideLayout" Target="../slideLayouts/slideLayout5.xml" /><Relationship Id="rId6" Type="http://schemas.openxmlformats.org/officeDocument/2006/relationships/image" Target="../media/image6.png" /><Relationship Id="rId5" Type="http://schemas.openxmlformats.org/officeDocument/2006/relationships/image" Target="../media/image5.png" /><Relationship Id="rId4" Type="http://schemas.openxmlformats.org/officeDocument/2006/relationships/image" Target="../media/image4.png" 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 /><Relationship Id="rId2" Type="http://schemas.openxmlformats.org/officeDocument/2006/relationships/notesSlide" Target="../notesSlides/notesSlide5.xml" /><Relationship Id="rId1" Type="http://schemas.openxmlformats.org/officeDocument/2006/relationships/slideLayout" Target="../slideLayouts/slideLayout6.xml" 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 /><Relationship Id="rId2" Type="http://schemas.openxmlformats.org/officeDocument/2006/relationships/notesSlide" Target="../notesSlides/notesSlide6.xml" /><Relationship Id="rId1" Type="http://schemas.openxmlformats.org/officeDocument/2006/relationships/slideLayout" Target="../slideLayouts/slideLayout7.xml" 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 /><Relationship Id="rId2" Type="http://schemas.openxmlformats.org/officeDocument/2006/relationships/notesSlide" Target="../notesSlides/notesSlide7.xml" /><Relationship Id="rId1" Type="http://schemas.openxmlformats.org/officeDocument/2006/relationships/slideLayout" Target="../slideLayouts/slideLayout8.xml" /><Relationship Id="rId5" Type="http://schemas.openxmlformats.org/officeDocument/2006/relationships/image" Target="../media/image11.png" /><Relationship Id="rId4" Type="http://schemas.openxmlformats.org/officeDocument/2006/relationships/image" Target="../media/image10.png" 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 /><Relationship Id="rId2" Type="http://schemas.openxmlformats.org/officeDocument/2006/relationships/notesSlide" Target="../notesSlides/notesSlide8.xml" /><Relationship Id="rId1" Type="http://schemas.openxmlformats.org/officeDocument/2006/relationships/slideLayout" Target="../slideLayouts/slideLayout9.xml" 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 /><Relationship Id="rId1" Type="http://schemas.openxmlformats.org/officeDocument/2006/relationships/slideLayout" Target="../slideLayouts/slideLayout10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374106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Sigilo Bancário: Proteção, Legislação e Desafios na Era Digital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84060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Treinamento Corporativo | Diretoria de \[inserir nome da diretoria\]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5475565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1270040" y="5355316"/>
            <a:ext cx="4455860" cy="5001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D6E5EF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por </a:t>
            </a:r>
            <a:r>
              <a:rPr lang="pt-BR" sz="2200" b="1" dirty="0">
                <a:solidFill>
                  <a:srgbClr val="D6E5EF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Juliana</a:t>
            </a:r>
            <a:r>
              <a:rPr lang="en-US" sz="2200" b="1" dirty="0">
                <a:solidFill>
                  <a:srgbClr val="D6E5EF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 Nogueira</a:t>
            </a:r>
            <a:endParaRPr lang="en-US" sz="2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42136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Sigilo Bancário na Era Digital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3179088"/>
            <a:ext cx="1134070" cy="181451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68022" y="340590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Ameaças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268022" y="3896320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_Cyberattacks_, vazamentos em plataformas digitais.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4993600"/>
            <a:ext cx="1134070" cy="181451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68022" y="522041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Oportunidades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268022" y="5710833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Blockchain e criptografia avançada.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75817"/>
            <a:ext cx="722840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O que você aprenderá hoje?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193375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F4652"/>
          </a:solidFill>
          <a:ln/>
        </p:spPr>
      </p:sp>
      <p:sp>
        <p:nvSpPr>
          <p:cNvPr id="4" name="Text 2"/>
          <p:cNvSpPr/>
          <p:nvPr/>
        </p:nvSpPr>
        <p:spPr>
          <a:xfrm>
            <a:off x="978813" y="3278386"/>
            <a:ext cx="140256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1</a:t>
            </a:r>
            <a:endParaRPr lang="en-US" sz="2650" dirty="0"/>
          </a:p>
        </p:txBody>
      </p:sp>
      <p:sp>
        <p:nvSpPr>
          <p:cNvPr id="5" name="Text 3"/>
          <p:cNvSpPr/>
          <p:nvPr/>
        </p:nvSpPr>
        <p:spPr>
          <a:xfrm>
            <a:off x="1530906" y="3193375"/>
            <a:ext cx="392406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Introdução ao Sigilo Bancário</a:t>
            </a:r>
            <a:endParaRPr lang="en-US" sz="2200" dirty="0"/>
          </a:p>
        </p:txBody>
      </p:sp>
      <p:sp>
        <p:nvSpPr>
          <p:cNvPr id="6" name="Shape 4"/>
          <p:cNvSpPr/>
          <p:nvPr/>
        </p:nvSpPr>
        <p:spPr>
          <a:xfrm>
            <a:off x="7428667" y="3193375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F4652"/>
          </a:solidFill>
          <a:ln/>
        </p:spPr>
      </p:sp>
      <p:sp>
        <p:nvSpPr>
          <p:cNvPr id="7" name="Text 5"/>
          <p:cNvSpPr/>
          <p:nvPr/>
        </p:nvSpPr>
        <p:spPr>
          <a:xfrm>
            <a:off x="7589877" y="3278386"/>
            <a:ext cx="187881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2</a:t>
            </a:r>
            <a:endParaRPr lang="en-US" sz="2650" dirty="0"/>
          </a:p>
        </p:txBody>
      </p:sp>
      <p:sp>
        <p:nvSpPr>
          <p:cNvPr id="8" name="Text 6"/>
          <p:cNvSpPr/>
          <p:nvPr/>
        </p:nvSpPr>
        <p:spPr>
          <a:xfrm>
            <a:off x="8165783" y="319337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Fundamentos Legais</a:t>
            </a:r>
            <a:endParaRPr lang="en-US" sz="2200" dirty="0"/>
          </a:p>
        </p:txBody>
      </p:sp>
      <p:sp>
        <p:nvSpPr>
          <p:cNvPr id="9" name="Shape 7"/>
          <p:cNvSpPr/>
          <p:nvPr/>
        </p:nvSpPr>
        <p:spPr>
          <a:xfrm>
            <a:off x="793790" y="444079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F4652"/>
          </a:solidFill>
          <a:ln/>
        </p:spPr>
      </p:sp>
      <p:sp>
        <p:nvSpPr>
          <p:cNvPr id="10" name="Text 8"/>
          <p:cNvSpPr/>
          <p:nvPr/>
        </p:nvSpPr>
        <p:spPr>
          <a:xfrm>
            <a:off x="957024" y="4525804"/>
            <a:ext cx="18371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3</a:t>
            </a:r>
            <a:endParaRPr lang="en-US" sz="2650" dirty="0"/>
          </a:p>
        </p:txBody>
      </p:sp>
      <p:sp>
        <p:nvSpPr>
          <p:cNvPr id="11" name="Text 9"/>
          <p:cNvSpPr/>
          <p:nvPr/>
        </p:nvSpPr>
        <p:spPr>
          <a:xfrm>
            <a:off x="1530906" y="4440793"/>
            <a:ext cx="318682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Exceções e Vazamentos</a:t>
            </a:r>
            <a:endParaRPr lang="en-US" sz="2200" dirty="0"/>
          </a:p>
        </p:txBody>
      </p:sp>
      <p:sp>
        <p:nvSpPr>
          <p:cNvPr id="12" name="Shape 10"/>
          <p:cNvSpPr/>
          <p:nvPr/>
        </p:nvSpPr>
        <p:spPr>
          <a:xfrm>
            <a:off x="7428667" y="444079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F4652"/>
          </a:solidFill>
          <a:ln/>
        </p:spPr>
      </p:sp>
      <p:sp>
        <p:nvSpPr>
          <p:cNvPr id="13" name="Text 11"/>
          <p:cNvSpPr/>
          <p:nvPr/>
        </p:nvSpPr>
        <p:spPr>
          <a:xfrm>
            <a:off x="7585234" y="4525804"/>
            <a:ext cx="197168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4</a:t>
            </a:r>
            <a:endParaRPr lang="en-US" sz="2650" dirty="0"/>
          </a:p>
        </p:txBody>
      </p:sp>
      <p:sp>
        <p:nvSpPr>
          <p:cNvPr id="14" name="Text 12"/>
          <p:cNvSpPr/>
          <p:nvPr/>
        </p:nvSpPr>
        <p:spPr>
          <a:xfrm>
            <a:off x="8165783" y="4440793"/>
            <a:ext cx="432863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Impacto na Confiança do Cliente</a:t>
            </a:r>
            <a:endParaRPr lang="en-US" sz="2200" dirty="0"/>
          </a:p>
        </p:txBody>
      </p:sp>
      <p:sp>
        <p:nvSpPr>
          <p:cNvPr id="15" name="Shape 13"/>
          <p:cNvSpPr/>
          <p:nvPr/>
        </p:nvSpPr>
        <p:spPr>
          <a:xfrm>
            <a:off x="793790" y="5688211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F4652"/>
          </a:solidFill>
          <a:ln/>
        </p:spPr>
      </p:sp>
      <p:sp>
        <p:nvSpPr>
          <p:cNvPr id="16" name="Text 14"/>
          <p:cNvSpPr/>
          <p:nvPr/>
        </p:nvSpPr>
        <p:spPr>
          <a:xfrm>
            <a:off x="959048" y="5773222"/>
            <a:ext cx="179665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5</a:t>
            </a:r>
            <a:endParaRPr lang="en-US" sz="2650" dirty="0"/>
          </a:p>
        </p:txBody>
      </p:sp>
      <p:sp>
        <p:nvSpPr>
          <p:cNvPr id="17" name="Text 15"/>
          <p:cNvSpPr/>
          <p:nvPr/>
        </p:nvSpPr>
        <p:spPr>
          <a:xfrm>
            <a:off x="1530906" y="568821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Casos Relevantes</a:t>
            </a:r>
            <a:endParaRPr lang="en-US" sz="2200" dirty="0"/>
          </a:p>
        </p:txBody>
      </p:sp>
      <p:sp>
        <p:nvSpPr>
          <p:cNvPr id="18" name="Shape 16"/>
          <p:cNvSpPr/>
          <p:nvPr/>
        </p:nvSpPr>
        <p:spPr>
          <a:xfrm>
            <a:off x="7428667" y="5688211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F4652"/>
          </a:solidFill>
          <a:ln/>
        </p:spPr>
      </p:sp>
      <p:sp>
        <p:nvSpPr>
          <p:cNvPr id="19" name="Text 17"/>
          <p:cNvSpPr/>
          <p:nvPr/>
        </p:nvSpPr>
        <p:spPr>
          <a:xfrm>
            <a:off x="7588806" y="5773222"/>
            <a:ext cx="190024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6</a:t>
            </a:r>
            <a:endParaRPr lang="en-US" sz="2650" dirty="0"/>
          </a:p>
        </p:txBody>
      </p:sp>
      <p:sp>
        <p:nvSpPr>
          <p:cNvPr id="20" name="Text 18"/>
          <p:cNvSpPr/>
          <p:nvPr/>
        </p:nvSpPr>
        <p:spPr>
          <a:xfrm>
            <a:off x="8165783" y="5688211"/>
            <a:ext cx="361009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Conclusões e Boas Práticas</a:t>
            </a:r>
            <a:endParaRPr lang="en-US" sz="22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721412"/>
            <a:ext cx="634031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O que é Sigilo Bancário?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Definição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57831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Proteção de dados financeiros de clientes.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Objetivo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578310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Garantir privacidade e segurança.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Importância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578310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Base da relação cliente-banco.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421487"/>
            <a:ext cx="680430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Pilares do Sigilo Bancário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2470428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80190" y="32642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Confidencialidade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6280190" y="3754636"/>
            <a:ext cx="36080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Dados não compartilhados sem consentimento.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28421" y="2470428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0228421" y="32642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Legalidade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10228421" y="3754636"/>
            <a:ext cx="3608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Só quebrado por determinação judicial.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0190" y="5160883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280190" y="595467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Responsabilidade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6280190" y="6445091"/>
            <a:ext cx="36080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Instituições garantem segurança.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811298"/>
            <a:ext cx="703302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Base Legal: O que diz a lei?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860238"/>
            <a:ext cx="3664863" cy="2024182"/>
          </a:xfrm>
          <a:prstGeom prst="roundRect">
            <a:avLst>
              <a:gd name="adj" fmla="val 1681"/>
            </a:avLst>
          </a:prstGeom>
          <a:solidFill>
            <a:srgbClr val="3F4652"/>
          </a:solidFill>
          <a:ln/>
        </p:spPr>
      </p:sp>
      <p:sp>
        <p:nvSpPr>
          <p:cNvPr id="5" name="Text 2"/>
          <p:cNvSpPr/>
          <p:nvPr/>
        </p:nvSpPr>
        <p:spPr>
          <a:xfrm>
            <a:off x="1020604" y="3087053"/>
            <a:ext cx="321123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Lei Complementar 105/2001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3931801"/>
            <a:ext cx="32112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Quebra de sigilo em casos específicos.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2860238"/>
            <a:ext cx="3664863" cy="2024182"/>
          </a:xfrm>
          <a:prstGeom prst="roundRect">
            <a:avLst>
              <a:gd name="adj" fmla="val 1681"/>
            </a:avLst>
          </a:prstGeom>
          <a:solidFill>
            <a:srgbClr val="3F4652"/>
          </a:solidFill>
          <a:ln/>
        </p:spPr>
      </p:sp>
      <p:sp>
        <p:nvSpPr>
          <p:cNvPr id="8" name="Text 5"/>
          <p:cNvSpPr/>
          <p:nvPr/>
        </p:nvSpPr>
        <p:spPr>
          <a:xfrm>
            <a:off x="4912281" y="3087053"/>
            <a:ext cx="321123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Lei do Sigilo Bancário (Lei 4.595/1964)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2281" y="3931801"/>
            <a:ext cx="32112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Art. 38: Proíbe divulgação de informações.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111234"/>
            <a:ext cx="7556421" cy="1306949"/>
          </a:xfrm>
          <a:prstGeom prst="roundRect">
            <a:avLst>
              <a:gd name="adj" fmla="val 2603"/>
            </a:avLst>
          </a:prstGeom>
          <a:solidFill>
            <a:srgbClr val="3F4652"/>
          </a:solidFill>
          <a:ln/>
        </p:spPr>
      </p:sp>
      <p:sp>
        <p:nvSpPr>
          <p:cNvPr id="11" name="Text 8"/>
          <p:cNvSpPr/>
          <p:nvPr/>
        </p:nvSpPr>
        <p:spPr>
          <a:xfrm>
            <a:off x="1020604" y="5338048"/>
            <a:ext cx="296239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LGPD (Lei 13.709/2018)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0604" y="5828467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Proteção de dados pessoais.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83689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Quando o sigilo pode ser quebrado?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849767"/>
            <a:ext cx="396835" cy="396835"/>
          </a:xfrm>
          <a:prstGeom prst="roundRect">
            <a:avLst>
              <a:gd name="adj" fmla="val 8574"/>
            </a:avLst>
          </a:prstGeom>
          <a:solidFill>
            <a:srgbClr val="3F4652"/>
          </a:solidFill>
          <a:ln/>
        </p:spPr>
      </p:sp>
      <p:sp>
        <p:nvSpPr>
          <p:cNvPr id="5" name="Text 2"/>
          <p:cNvSpPr/>
          <p:nvPr/>
        </p:nvSpPr>
        <p:spPr>
          <a:xfrm>
            <a:off x="6903839" y="384976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Autorização judicial</a:t>
            </a:r>
            <a:endParaRPr lang="en-US" sz="2200" dirty="0"/>
          </a:p>
        </p:txBody>
      </p:sp>
      <p:sp>
        <p:nvSpPr>
          <p:cNvPr id="6" name="Shape 3"/>
          <p:cNvSpPr/>
          <p:nvPr/>
        </p:nvSpPr>
        <p:spPr>
          <a:xfrm>
            <a:off x="10171867" y="3849767"/>
            <a:ext cx="396835" cy="396835"/>
          </a:xfrm>
          <a:prstGeom prst="roundRect">
            <a:avLst>
              <a:gd name="adj" fmla="val 8574"/>
            </a:avLst>
          </a:prstGeom>
          <a:solidFill>
            <a:srgbClr val="3F4652"/>
          </a:solidFill>
          <a:ln/>
        </p:spPr>
      </p:sp>
      <p:sp>
        <p:nvSpPr>
          <p:cNvPr id="7" name="Text 4"/>
          <p:cNvSpPr/>
          <p:nvPr/>
        </p:nvSpPr>
        <p:spPr>
          <a:xfrm>
            <a:off x="10795516" y="3849767"/>
            <a:ext cx="3041213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Investigação de crimes financeiros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10795516" y="4694515"/>
            <a:ext cx="304121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Ex: lavagem de dinheiro.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6280190" y="5539383"/>
            <a:ext cx="396835" cy="396835"/>
          </a:xfrm>
          <a:prstGeom prst="roundRect">
            <a:avLst>
              <a:gd name="adj" fmla="val 8574"/>
            </a:avLst>
          </a:prstGeom>
          <a:solidFill>
            <a:srgbClr val="3F4652"/>
          </a:solidFill>
          <a:ln/>
        </p:spPr>
      </p:sp>
      <p:sp>
        <p:nvSpPr>
          <p:cNvPr id="10" name="Text 7"/>
          <p:cNvSpPr/>
          <p:nvPr/>
        </p:nvSpPr>
        <p:spPr>
          <a:xfrm>
            <a:off x="6903839" y="5539383"/>
            <a:ext cx="471463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Requisição de órgãos fiscalizadores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6903839" y="6029801"/>
            <a:ext cx="693277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Receita Federal, COAF.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16499"/>
            <a:ext cx="620827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O Equilíbrio Necessário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8348" y="2678906"/>
            <a:ext cx="2152055" cy="130694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995976" y="3267551"/>
            <a:ext cx="116800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1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5357217" y="3155156"/>
            <a:ext cx="29506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Privacidade do cliente</a:t>
            </a:r>
            <a:endParaRPr lang="en-US" sz="2200" dirty="0"/>
          </a:p>
        </p:txBody>
      </p:sp>
      <p:sp>
        <p:nvSpPr>
          <p:cNvPr id="6" name="Shape 3"/>
          <p:cNvSpPr/>
          <p:nvPr/>
        </p:nvSpPr>
        <p:spPr>
          <a:xfrm>
            <a:off x="5187077" y="3998952"/>
            <a:ext cx="8592860" cy="15240"/>
          </a:xfrm>
          <a:prstGeom prst="roundRect">
            <a:avLst>
              <a:gd name="adj" fmla="val 223256"/>
            </a:avLst>
          </a:prstGeom>
          <a:solidFill>
            <a:srgbClr val="585F6B"/>
          </a:solidFill>
          <a:ln/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2381" y="4042529"/>
            <a:ext cx="4304109" cy="1306949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3976092" y="4469249"/>
            <a:ext cx="156567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2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6433304" y="4518779"/>
            <a:ext cx="236874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Combate a ilícitos</a:t>
            </a:r>
            <a:endParaRPr lang="en-US" sz="2200" dirty="0"/>
          </a:p>
        </p:txBody>
      </p:sp>
      <p:sp>
        <p:nvSpPr>
          <p:cNvPr id="10" name="Shape 6"/>
          <p:cNvSpPr/>
          <p:nvPr/>
        </p:nvSpPr>
        <p:spPr>
          <a:xfrm>
            <a:off x="6263164" y="5362575"/>
            <a:ext cx="7516773" cy="15240"/>
          </a:xfrm>
          <a:prstGeom prst="roundRect">
            <a:avLst>
              <a:gd name="adj" fmla="val 223256"/>
            </a:avLst>
          </a:prstGeom>
          <a:solidFill>
            <a:srgbClr val="585F6B"/>
          </a:solidFill>
          <a:ln/>
        </p:spPr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294" y="5406152"/>
            <a:ext cx="6456164" cy="1306949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3977759" y="5832872"/>
            <a:ext cx="153114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3</a:t>
            </a:r>
            <a:endParaRPr lang="en-US" sz="2200" dirty="0"/>
          </a:p>
        </p:txBody>
      </p:sp>
      <p:sp>
        <p:nvSpPr>
          <p:cNvPr id="13" name="Text 8"/>
          <p:cNvSpPr/>
          <p:nvPr/>
        </p:nvSpPr>
        <p:spPr>
          <a:xfrm>
            <a:off x="7509272" y="5632966"/>
            <a:ext cx="376975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Compartilhamento de dados</a:t>
            </a:r>
            <a:endParaRPr lang="en-US" sz="2200" dirty="0"/>
          </a:p>
        </p:txBody>
      </p:sp>
      <p:sp>
        <p:nvSpPr>
          <p:cNvPr id="14" name="Text 9"/>
          <p:cNvSpPr/>
          <p:nvPr/>
        </p:nvSpPr>
        <p:spPr>
          <a:xfrm>
            <a:off x="7509272" y="6123384"/>
            <a:ext cx="376975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Sob protocolos rígidos.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16991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Lições Aprendidas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1118711" y="3218855"/>
            <a:ext cx="30480" cy="2840712"/>
          </a:xfrm>
          <a:prstGeom prst="roundRect">
            <a:avLst>
              <a:gd name="adj" fmla="val 111628"/>
            </a:avLst>
          </a:prstGeom>
          <a:solidFill>
            <a:srgbClr val="585F6B"/>
          </a:solidFill>
          <a:ln/>
        </p:spPr>
      </p:sp>
      <p:sp>
        <p:nvSpPr>
          <p:cNvPr id="5" name="Shape 2"/>
          <p:cNvSpPr/>
          <p:nvPr/>
        </p:nvSpPr>
        <p:spPr>
          <a:xfrm>
            <a:off x="1358622" y="3713917"/>
            <a:ext cx="793790" cy="30480"/>
          </a:xfrm>
          <a:prstGeom prst="roundRect">
            <a:avLst>
              <a:gd name="adj" fmla="val 111628"/>
            </a:avLst>
          </a:prstGeom>
          <a:solidFill>
            <a:srgbClr val="585F6B"/>
          </a:solidFill>
          <a:ln/>
        </p:spPr>
      </p:sp>
      <p:sp>
        <p:nvSpPr>
          <p:cNvPr id="6" name="Shape 3"/>
          <p:cNvSpPr/>
          <p:nvPr/>
        </p:nvSpPr>
        <p:spPr>
          <a:xfrm>
            <a:off x="878800" y="3474006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F4652"/>
          </a:solidFill>
          <a:ln/>
        </p:spPr>
      </p:sp>
      <p:sp>
        <p:nvSpPr>
          <p:cNvPr id="7" name="Text 4"/>
          <p:cNvSpPr/>
          <p:nvPr/>
        </p:nvSpPr>
        <p:spPr>
          <a:xfrm>
            <a:off x="1063823" y="3559016"/>
            <a:ext cx="140256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2381488" y="34456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Caso Panama Papers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2381488" y="3936087"/>
            <a:ext cx="596872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Vazamento global de dados bancários (2016).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1358622" y="5247680"/>
            <a:ext cx="793790" cy="30480"/>
          </a:xfrm>
          <a:prstGeom prst="roundRect">
            <a:avLst>
              <a:gd name="adj" fmla="val 111628"/>
            </a:avLst>
          </a:prstGeom>
          <a:solidFill>
            <a:srgbClr val="585F6B"/>
          </a:solidFill>
          <a:ln/>
        </p:spPr>
      </p:sp>
      <p:sp>
        <p:nvSpPr>
          <p:cNvPr id="11" name="Shape 8"/>
          <p:cNvSpPr/>
          <p:nvPr/>
        </p:nvSpPr>
        <p:spPr>
          <a:xfrm>
            <a:off x="878800" y="5007769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F4652"/>
          </a:solidFill>
          <a:ln/>
        </p:spPr>
      </p:sp>
      <p:sp>
        <p:nvSpPr>
          <p:cNvPr id="12" name="Text 9"/>
          <p:cNvSpPr/>
          <p:nvPr/>
        </p:nvSpPr>
        <p:spPr>
          <a:xfrm>
            <a:off x="1040011" y="5092779"/>
            <a:ext cx="187881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2</a:t>
            </a:r>
            <a:endParaRPr lang="en-US" sz="2650" dirty="0"/>
          </a:p>
        </p:txBody>
      </p:sp>
      <p:sp>
        <p:nvSpPr>
          <p:cNvPr id="13" name="Text 10"/>
          <p:cNvSpPr/>
          <p:nvPr/>
        </p:nvSpPr>
        <p:spPr>
          <a:xfrm>
            <a:off x="2381488" y="49794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Operação Lava Jato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2381488" y="5469850"/>
            <a:ext cx="596872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Uso legal de quebras de sigilo para investigações.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5881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Impactos Negativos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121223"/>
            <a:ext cx="2173724" cy="807958"/>
          </a:xfrm>
          <a:prstGeom prst="roundRect">
            <a:avLst>
              <a:gd name="adj" fmla="val 4211"/>
            </a:avLst>
          </a:prstGeom>
          <a:solidFill>
            <a:srgbClr val="3F4652"/>
          </a:solidFill>
          <a:ln/>
        </p:spPr>
      </p:sp>
      <p:sp>
        <p:nvSpPr>
          <p:cNvPr id="4" name="Text 2"/>
          <p:cNvSpPr/>
          <p:nvPr/>
        </p:nvSpPr>
        <p:spPr>
          <a:xfrm>
            <a:off x="1020604" y="3298388"/>
            <a:ext cx="116800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1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3194328" y="3348038"/>
            <a:ext cx="391418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Perda de confiança do cliente</a:t>
            </a:r>
            <a:endParaRPr lang="en-US" sz="2200" dirty="0"/>
          </a:p>
        </p:txBody>
      </p:sp>
      <p:sp>
        <p:nvSpPr>
          <p:cNvPr id="6" name="Shape 4"/>
          <p:cNvSpPr/>
          <p:nvPr/>
        </p:nvSpPr>
        <p:spPr>
          <a:xfrm>
            <a:off x="3080861" y="3913942"/>
            <a:ext cx="10642402" cy="15240"/>
          </a:xfrm>
          <a:prstGeom prst="roundRect">
            <a:avLst>
              <a:gd name="adj" fmla="val 223256"/>
            </a:avLst>
          </a:prstGeom>
          <a:solidFill>
            <a:srgbClr val="585F6B"/>
          </a:solidFill>
          <a:ln/>
        </p:spPr>
      </p:sp>
      <p:sp>
        <p:nvSpPr>
          <p:cNvPr id="7" name="Shape 5"/>
          <p:cNvSpPr/>
          <p:nvPr/>
        </p:nvSpPr>
        <p:spPr>
          <a:xfrm>
            <a:off x="793790" y="4042529"/>
            <a:ext cx="4347567" cy="1306949"/>
          </a:xfrm>
          <a:prstGeom prst="roundRect">
            <a:avLst>
              <a:gd name="adj" fmla="val 2603"/>
            </a:avLst>
          </a:prstGeom>
          <a:solidFill>
            <a:srgbClr val="3F4652"/>
          </a:solidFill>
          <a:ln/>
        </p:spPr>
      </p:sp>
      <p:sp>
        <p:nvSpPr>
          <p:cNvPr id="8" name="Text 6"/>
          <p:cNvSpPr/>
          <p:nvPr/>
        </p:nvSpPr>
        <p:spPr>
          <a:xfrm>
            <a:off x="1020604" y="4469249"/>
            <a:ext cx="156567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2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5368171" y="4269343"/>
            <a:ext cx="398323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Multas e sanções regulatórias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368171" y="4759762"/>
            <a:ext cx="39832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Ex: BCB, LGPD.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5254704" y="5334238"/>
            <a:ext cx="8468558" cy="15240"/>
          </a:xfrm>
          <a:prstGeom prst="roundRect">
            <a:avLst>
              <a:gd name="adj" fmla="val 223256"/>
            </a:avLst>
          </a:prstGeom>
          <a:solidFill>
            <a:srgbClr val="585F6B"/>
          </a:solidFill>
          <a:ln/>
        </p:spPr>
      </p:sp>
      <p:sp>
        <p:nvSpPr>
          <p:cNvPr id="12" name="Shape 10"/>
          <p:cNvSpPr/>
          <p:nvPr/>
        </p:nvSpPr>
        <p:spPr>
          <a:xfrm>
            <a:off x="793790" y="5462826"/>
            <a:ext cx="6521410" cy="807958"/>
          </a:xfrm>
          <a:prstGeom prst="roundRect">
            <a:avLst>
              <a:gd name="adj" fmla="val 4211"/>
            </a:avLst>
          </a:prstGeom>
          <a:solidFill>
            <a:srgbClr val="3F4652"/>
          </a:solidFill>
          <a:ln/>
        </p:spPr>
      </p:sp>
      <p:sp>
        <p:nvSpPr>
          <p:cNvPr id="13" name="Text 11"/>
          <p:cNvSpPr/>
          <p:nvPr/>
        </p:nvSpPr>
        <p:spPr>
          <a:xfrm>
            <a:off x="1020604" y="5639991"/>
            <a:ext cx="153114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3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7542014" y="5689640"/>
            <a:ext cx="422100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Danos à reputação institucional</a:t>
            </a:r>
            <a:endParaRPr lang="en-US" sz="22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Personalizar</PresentationFormat>
  <Paragraphs>0</Paragraphs>
  <Slides>10</Slides>
  <Notes>10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10</vt:i4>
      </vt:variant>
    </vt:vector>
  </HeadingPairs>
  <TitlesOfParts>
    <vt:vector size="11" baseType="lpstr"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Renato Nogueira</cp:lastModifiedBy>
  <cp:revision>2</cp:revision>
  <dcterms:created xsi:type="dcterms:W3CDTF">2025-01-29T19:13:59Z</dcterms:created>
  <dcterms:modified xsi:type="dcterms:W3CDTF">2025-01-29T19:18:59Z</dcterms:modified>
</cp:coreProperties>
</file>